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notesMasterIdLst>
    <p:notesMasterId r:id="rId21"/>
  </p:notesMasterIdLst>
  <p:sldIdLst>
    <p:sldId id="256" r:id="rId2"/>
    <p:sldId id="277" r:id="rId3"/>
    <p:sldId id="257" r:id="rId4"/>
    <p:sldId id="264" r:id="rId5"/>
    <p:sldId id="265" r:id="rId6"/>
    <p:sldId id="258" r:id="rId7"/>
    <p:sldId id="259" r:id="rId8"/>
    <p:sldId id="268" r:id="rId9"/>
    <p:sldId id="269" r:id="rId10"/>
    <p:sldId id="266" r:id="rId11"/>
    <p:sldId id="267" r:id="rId12"/>
    <p:sldId id="260" r:id="rId13"/>
    <p:sldId id="261" r:id="rId14"/>
    <p:sldId id="272" r:id="rId15"/>
    <p:sldId id="273" r:id="rId16"/>
    <p:sldId id="270" r:id="rId17"/>
    <p:sldId id="271" r:id="rId18"/>
    <p:sldId id="275" r:id="rId19"/>
    <p:sldId id="276" r:id="rId2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099" y="-77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F6562-7459-4AB2-A637-9233D0827A7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6D356-8217-425B-BADA-096A9A7F03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864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697" y="609601"/>
            <a:ext cx="7049430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697" y="3886200"/>
            <a:ext cx="7049430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306633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398" y="4732865"/>
            <a:ext cx="804862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08435" y="932112"/>
            <a:ext cx="6683580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7398" y="5299603"/>
            <a:ext cx="8048625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753765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398" y="609602"/>
            <a:ext cx="8048624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396" y="4343400"/>
            <a:ext cx="8048625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100952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9747" y="786824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0722" y="2743200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8" y="609602"/>
            <a:ext cx="7553323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0785" y="3352800"/>
            <a:ext cx="718185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396" y="4343400"/>
            <a:ext cx="8048625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161714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397" y="3308581"/>
            <a:ext cx="8048625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396" y="4777381"/>
            <a:ext cx="8048626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11508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9747" y="786824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0722" y="2743200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8" y="609602"/>
            <a:ext cx="7553323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27397" y="3886200"/>
            <a:ext cx="8048625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396" y="4775200"/>
            <a:ext cx="8048625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207507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398" y="609602"/>
            <a:ext cx="8048624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27397" y="3505200"/>
            <a:ext cx="804862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396" y="4343400"/>
            <a:ext cx="804862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912301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27398" y="609600"/>
            <a:ext cx="8048623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019071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9979" y="609600"/>
            <a:ext cx="1796043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397" y="609600"/>
            <a:ext cx="6129338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913688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854290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698" y="3308581"/>
            <a:ext cx="7058025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697" y="4777381"/>
            <a:ext cx="7058026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311639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397" y="2667000"/>
            <a:ext cx="39624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3622" y="2667000"/>
            <a:ext cx="39624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346728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291" y="2658533"/>
            <a:ext cx="37285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397" y="3243263"/>
            <a:ext cx="39624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5045" y="2667000"/>
            <a:ext cx="374097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3623" y="3243263"/>
            <a:ext cx="39624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810329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57493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385060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397" y="1600200"/>
            <a:ext cx="288366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848" y="609601"/>
            <a:ext cx="4829176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7397" y="2971800"/>
            <a:ext cx="288366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064773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397" y="1600200"/>
            <a:ext cx="4333876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39908" y="-18288"/>
            <a:ext cx="2662237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7397" y="2971800"/>
            <a:ext cx="4333876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9360" y="5883276"/>
            <a:ext cx="742950" cy="365125"/>
          </a:xfrm>
        </p:spPr>
        <p:txBody>
          <a:bodyPr/>
          <a:lstStyle/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7397" y="5883276"/>
            <a:ext cx="414813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28373" y="5883276"/>
            <a:ext cx="262086" cy="365125"/>
          </a:xfrm>
        </p:spPr>
        <p:txBody>
          <a:bodyPr/>
          <a:lstStyle/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652892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7398" y="609600"/>
            <a:ext cx="8048623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398" y="2667000"/>
            <a:ext cx="804862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80560" y="5883276"/>
            <a:ext cx="1300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97D12DD-8B06-427D-A2C1-429E7116BCF1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7397" y="5883276"/>
            <a:ext cx="6129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2635" y="5883276"/>
            <a:ext cx="447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D6B50C8-D9FF-425E-9117-FBAE07014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7476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12.jpe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12.jpe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954" y="2309445"/>
            <a:ext cx="9694985" cy="62515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600" b="1" dirty="0">
                <a:ln w="13462">
                  <a:solidFill>
                    <a:srgbClr val="C00000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700000" algn="bl" rotWithShape="0">
                    <a:schemeClr val="accent5"/>
                  </a:outerShdw>
                </a:effectLst>
                <a:latin typeface="Arial" pitchFamily="34" charset="0"/>
                <a:cs typeface="Arial" pitchFamily="34" charset="0"/>
              </a:rPr>
              <a:t>Они освобождали мою </a:t>
            </a:r>
            <a:r>
              <a:rPr lang="ru-RU" sz="3600" b="1" dirty="0" smtClean="0">
                <a:ln w="13462">
                  <a:solidFill>
                    <a:srgbClr val="C00000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700000" algn="bl" rotWithShape="0">
                    <a:schemeClr val="accent5"/>
                  </a:outerShdw>
                </a:effectLst>
                <a:latin typeface="Arial" pitchFamily="34" charset="0"/>
                <a:cs typeface="Arial" pitchFamily="34" charset="0"/>
              </a:rPr>
              <a:t>малую </a:t>
            </a:r>
            <a:r>
              <a:rPr lang="ru-RU" sz="3600" b="1" dirty="0">
                <a:ln w="13462">
                  <a:solidFill>
                    <a:srgbClr val="C00000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700000" algn="bl" rotWithShape="0">
                    <a:schemeClr val="accent5"/>
                  </a:outerShdw>
                </a:effectLst>
                <a:latin typeface="Arial" pitchFamily="34" charset="0"/>
                <a:cs typeface="Arial" pitchFamily="34" charset="0"/>
              </a:rPr>
              <a:t>Родину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906000" cy="2246769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  <a:tileRect/>
          </a:gradFill>
          <a:ln>
            <a:solidFill>
              <a:schemeClr val="tx1">
                <a:lumMod val="8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tabLst>
                <a:tab pos="722313" algn="l"/>
              </a:tabLst>
              <a:defRPr/>
            </a:pPr>
            <a:r>
              <a:rPr lang="ru-RU" sz="2000" b="1" dirty="0" smtClean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Краевой краеведческий конкурс «Никто не забыт, ничто не забыто»</a:t>
            </a:r>
          </a:p>
          <a:p>
            <a:pPr lvl="0" algn="ctr">
              <a:spcBef>
                <a:spcPct val="0"/>
              </a:spcBef>
              <a:defRPr/>
            </a:pPr>
            <a:endParaRPr lang="ru-RU" sz="2000" b="1" dirty="0" smtClean="0">
              <a:ln w="6350">
                <a:solidFill>
                  <a:srgbClr val="C00000"/>
                </a:solidFill>
              </a:ln>
              <a:solidFill>
                <a:srgbClr val="C00000"/>
              </a:solidFill>
              <a:latin typeface="Book Antiqua" pitchFamily="18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ru-RU" sz="2000" b="1" dirty="0" smtClean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Егорова Александра, 14 лет, </a:t>
            </a:r>
          </a:p>
          <a:p>
            <a:pPr lvl="0" algn="r">
              <a:spcBef>
                <a:spcPct val="0"/>
              </a:spcBef>
              <a:defRPr/>
            </a:pPr>
            <a:r>
              <a:rPr lang="ru-RU" sz="2000" b="1" dirty="0" smtClean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8 класс МБОУСОШ №7 </a:t>
            </a:r>
            <a:r>
              <a:rPr lang="ru-RU" sz="2000" b="1" dirty="0" err="1" smtClean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им.Ю.А.Гагарина</a:t>
            </a:r>
            <a:endParaRPr lang="ru-RU" sz="2000" b="1" dirty="0" smtClean="0">
              <a:ln w="6350">
                <a:solidFill>
                  <a:srgbClr val="C00000"/>
                </a:solidFill>
              </a:ln>
              <a:solidFill>
                <a:srgbClr val="C00000"/>
              </a:solidFill>
              <a:latin typeface="Book Antiqua" pitchFamily="18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ru-RU" sz="2000" b="1" dirty="0" smtClean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г.Хадыженск, Апшеронский район</a:t>
            </a:r>
          </a:p>
          <a:p>
            <a:pPr lvl="0" algn="r">
              <a:spcBef>
                <a:spcPct val="0"/>
              </a:spcBef>
              <a:defRPr/>
            </a:pPr>
            <a:r>
              <a:rPr lang="ru-RU" sz="2000" b="1" dirty="0" err="1" smtClean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Полубабкина</a:t>
            </a:r>
            <a:r>
              <a:rPr lang="ru-RU" sz="2000" b="1" dirty="0" smtClean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 Людмила </a:t>
            </a:r>
            <a:r>
              <a:rPr lang="ru-RU" sz="2000" b="1" dirty="0" err="1" smtClean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Иршатовна</a:t>
            </a:r>
            <a:endParaRPr lang="ru-RU" sz="2000" b="1" dirty="0" smtClean="0">
              <a:ln w="6350">
                <a:solidFill>
                  <a:srgbClr val="C00000"/>
                </a:solidFill>
              </a:ln>
              <a:solidFill>
                <a:srgbClr val="C00000"/>
              </a:solidFill>
              <a:latin typeface="Book Antiqua" pitchFamily="18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ru-RU" sz="2000" b="1" dirty="0" smtClean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учитель </a:t>
            </a:r>
            <a:r>
              <a:rPr lang="ru-RU" sz="2000" b="1" dirty="0" err="1" smtClean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кубановедения</a:t>
            </a:r>
            <a:r>
              <a:rPr lang="ru-RU" sz="2000" b="1" dirty="0" smtClean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 МБОУСОШ №7</a:t>
            </a:r>
          </a:p>
        </p:txBody>
      </p:sp>
      <p:pic>
        <p:nvPicPr>
          <p:cNvPr id="1026" name="Picture 2" descr="ÐÐ°ÑÑÐ¸Ð½ÐºÐ¸ Ð¿Ð¾ Ð·Ð°Ð¿ÑÐ¾ÑÑ Ð³ÐµÐ¾ÑÐ³Ð¸ÐµÐ²ÑÐºÐ°Ñ Ð»ÐµÐ½ÑÐ° Ð½Ð° Ð¿ÑÐ¾Ð·ÑÐ°ÑÐ½Ð¾Ð¼ ÑÐ¾Ð½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567" y="0"/>
            <a:ext cx="2477460" cy="2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karta_osvobozhdeniya_kavkaza_v_gody_vov.jpg"/>
          <p:cNvPicPr>
            <a:picLocks noChangeAspect="1"/>
          </p:cNvPicPr>
          <p:nvPr/>
        </p:nvPicPr>
        <p:blipFill>
          <a:blip r:embed="rId5" cstate="print"/>
          <a:srcRect b="22106"/>
          <a:stretch>
            <a:fillRect/>
          </a:stretch>
        </p:blipFill>
        <p:spPr>
          <a:xfrm>
            <a:off x="1406899" y="2778369"/>
            <a:ext cx="6983253" cy="4079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7302976"/>
      </p:ext>
    </p:extLst>
  </p:cSld>
  <p:clrMapOvr>
    <a:masterClrMapping/>
  </p:clrMapOvr>
  <p:transition>
    <p:fade/>
    <p:sndAc>
      <p:stSnd loop="1">
        <p:snd r:embed="rId2" name="Владимир_Златоустовский2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39236" y="-123004"/>
            <a:ext cx="6466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0070C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+mj-lt"/>
              </a:rPr>
              <a:t>Мостовской район</a:t>
            </a:r>
            <a:endParaRPr lang="ru-RU" sz="4400" b="1" dirty="0">
              <a:ln>
                <a:solidFill>
                  <a:srgbClr val="0070C0"/>
                </a:solidFill>
              </a:ln>
              <a:blipFill>
                <a:blip r:embed="rId2"/>
                <a:stretch>
                  <a:fillRect/>
                </a:stretch>
              </a:blip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8646" y="469622"/>
            <a:ext cx="61546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 был оккупирован с 8.08.1942 по 26.01.1943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0092" y="794720"/>
            <a:ext cx="71159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	171 день здесь хозяйничали фашисты и успели натворит много злодеяний. Страшные события в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Михизеевой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поляне, где за связь с партизанами было расстреляно более 200 человек. Всего за время оборонительных м наступательных боев на территории района погибло около 8 00- бойцов и мирных жителей. Горные перевалы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Аишха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Псеашко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где развернулись самые ожесточенные бои, так и не были взяты фашистами. Их планы прорваться к Черному морю в районе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Краной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Поляны  были сорваны. 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1" name="Picture 5" descr="C:\Users\Люся\Desktop\Они освобождали мою Малую Родину\Мостовской р-он\Памятник на кордоне Черноречье Мостовской р-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723" y="3563815"/>
            <a:ext cx="4944368" cy="329418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901354" y="4747066"/>
            <a:ext cx="20046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Памятник на кордоне Черноречье</a:t>
            </a:r>
            <a:endParaRPr lang="ru-RU" sz="20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3" name="Picture 7" descr="http://www.minzdravkk.ru/pages/u4zdrav/ouimuz/mostovskoy/mostovskoi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4" y="-1"/>
            <a:ext cx="2364887" cy="6569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731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-5256"/>
            <a:ext cx="3316406" cy="6800085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24000" contrast="9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58694"/>
            <a:ext cx="31662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Подвиг трех минометчиков</a:t>
            </a:r>
          </a:p>
          <a:p>
            <a:pPr algn="ctr"/>
            <a:r>
              <a:rPr lang="ru-RU" sz="2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Шарип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Васиков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ефрейтор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Виктор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Шкутов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сержант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Василий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Семяков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рядовой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тылу врага отбивали атаки всего три этих минометчика. Они долго оборонялись, но когда вражеское кольцо сжалось, подорвали себя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23-11\Desktop\Они освобождали мою Малую Родину\Мостовской р-он\Ефрейтор Шарип Васиков Мостовской Р-о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091" y="72704"/>
            <a:ext cx="1897039" cy="270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3028" y="2778659"/>
            <a:ext cx="32723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Ефрейтор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Шарип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Васиков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23-11\Desktop\Они освобождали мою Малую Родину\Мостовской р-он\довоенный снимок из Михизеевой Поляны мостовской р-он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4263" y="44261"/>
            <a:ext cx="4801736" cy="33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23-11\Desktop\Они освобождали мою Малую Родину\Мостовской р-он\К горному переходу готовится ишачья рота Мостовской р-он jp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1939" y="3528112"/>
            <a:ext cx="4997956" cy="332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16406" y="1093210"/>
            <a:ext cx="1787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Михизеева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поляна.</a:t>
            </a:r>
          </a:p>
          <a:p>
            <a:pPr algn="ctr"/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Довоенный снимок</a:t>
            </a:r>
            <a:endParaRPr lang="ru-RU" sz="2000" b="1" i="1" dirty="0">
              <a:solidFill>
                <a:srgbClr val="0000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09895" y="4289800"/>
            <a:ext cx="15717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 горному переходу готовится 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«ишачья рота»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36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39236" y="-40943"/>
            <a:ext cx="6466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n>
                  <a:solidFill>
                    <a:srgbClr val="0070C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+mj-lt"/>
              </a:rPr>
              <a:t>Отрадненский</a:t>
            </a:r>
            <a:r>
              <a:rPr lang="ru-RU" sz="4400" b="1" dirty="0" smtClean="0">
                <a:ln>
                  <a:solidFill>
                    <a:srgbClr val="0070C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+mj-lt"/>
              </a:rPr>
              <a:t> район</a:t>
            </a:r>
            <a:endParaRPr lang="ru-RU" sz="4400" b="1" dirty="0">
              <a:ln>
                <a:solidFill>
                  <a:srgbClr val="0070C0"/>
                </a:solidFill>
              </a:ln>
              <a:blipFill>
                <a:blip r:embed="rId2"/>
                <a:stretch>
                  <a:fillRect/>
                </a:stretch>
              </a:blip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7631" y="586853"/>
            <a:ext cx="65883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 был оккупирован с 12.08.1942 по 21.01.1943</a:t>
            </a:r>
          </a:p>
        </p:txBody>
      </p:sp>
      <p:pic>
        <p:nvPicPr>
          <p:cNvPr id="7" name="Рисунок 6" descr="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91" y="46892"/>
            <a:ext cx="3176955" cy="43445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8338" y="935397"/>
            <a:ext cx="67876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	«…Хозяйству района нанесен громадный  ущерб и убытки. Кровавый след оставили фашистские изверги. Расстреляно и замучено патриотов советской Родины, партизан Отечественной войны, мирных советских граждан, женщин, стариков, детей до 2500 человек…» – из протокола 12 сессии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Отрадненского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райсовета депутатов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трудящися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от 4 июля  1943г.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Люся\Desktop\Они освобождали мою Малую Родину\Отрадненский р-он\Командир 295-1 стрелковой дивизии Михаил Макеевич Молча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9780" y="3220430"/>
            <a:ext cx="4067419" cy="27099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449515" y="6150114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Командир 295-1 стрелковой дивизии Михаил </a:t>
            </a:r>
            <a:r>
              <a:rPr lang="ru-RU" sz="20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Макеевич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Молчанов</a:t>
            </a:r>
          </a:p>
        </p:txBody>
      </p:sp>
    </p:spTree>
    <p:extLst>
      <p:ext uri="{BB962C8B-B14F-4D97-AF65-F5344CB8AC3E}">
        <p14:creationId xmlns:p14="http://schemas.microsoft.com/office/powerpoint/2010/main" xmlns="" val="839266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48725" y="0"/>
            <a:ext cx="9906000" cy="3324798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24000" contrast="9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3470031"/>
            <a:ext cx="9906000" cy="3324798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24000" contrast="9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4"/>
                <a:tile tx="0" ty="0" sx="100000" sy="100000" flip="none" algn="tl"/>
              </a:blip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181" t="743" r="5455" b="33293"/>
          <a:stretch/>
        </p:blipFill>
        <p:spPr>
          <a:xfrm>
            <a:off x="1" y="0"/>
            <a:ext cx="2165684" cy="3345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1612" y="0"/>
            <a:ext cx="4114809" cy="3374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990959" y="519659"/>
            <a:ext cx="3973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Погиб 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всего через неделю после освобождения родной станицы Отрадной. Его не стало в бою около хутора Передового Северского района. Отец, Григорий Степанович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получил 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похоронку - такую же, как и сотни его земляков. Комсомольцу Панову было всего 25 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лет…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83569" y="0"/>
            <a:ext cx="3622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Александр Григорьевич Панов,</a:t>
            </a:r>
          </a:p>
          <a:p>
            <a:pPr lvl="0" algn="ctr"/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красноармеец </a:t>
            </a:r>
          </a:p>
        </p:txBody>
      </p:sp>
      <p:pic>
        <p:nvPicPr>
          <p:cNvPr id="3074" name="Picture 2" descr="C:\Users\Люся\Desktop\Они освобождали мою Малую Родину\Отрадненский р-он\Виктор Андреевич Дементьев житель Отрадненского района боец 37-й армии. Ему довелось освобождать родные мест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4275" y="3525253"/>
            <a:ext cx="5001725" cy="3332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4802015"/>
            <a:ext cx="4953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Виктор Андреевич Дементьев </a:t>
            </a:r>
          </a:p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житель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Отрадненского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района боец 37-й армии. Ему довелось освобождать родные места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215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03784" y="-40943"/>
            <a:ext cx="6002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0070C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+mj-lt"/>
              </a:rPr>
              <a:t>Туапсинский район</a:t>
            </a:r>
            <a:endParaRPr lang="ru-RU" sz="4400" b="1" dirty="0">
              <a:ln>
                <a:solidFill>
                  <a:srgbClr val="0070C0"/>
                </a:solidFill>
              </a:ln>
              <a:blipFill>
                <a:blip r:embed="rId2"/>
                <a:stretch>
                  <a:fillRect/>
                </a:stretch>
              </a:blip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999" y="575130"/>
            <a:ext cx="62249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 был оккупирован с 25.07.1942 по 9.10.1943</a:t>
            </a:r>
          </a:p>
        </p:txBody>
      </p:sp>
      <p:pic>
        <p:nvPicPr>
          <p:cNvPr id="4098" name="Picture 2" descr="C:\Users\23-11\Desktop\Они освобождали мою Малую Родину\Туапсинский р-он\город разрушили почти до основания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0310" y="1003828"/>
            <a:ext cx="4792544" cy="31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09847" y="4225472"/>
            <a:ext cx="3645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Разрушенный Туапсе</a:t>
            </a:r>
            <a:endParaRPr lang="ru-RU" sz="20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611231"/>
            <a:ext cx="990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	Именно отсюда со скалистого берега Черного моря, началось освободительное движение наших войск в декабре 42-го года. Туапсинская оборонительная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лперация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длилась долгих три месяца. Кипели страшные бои, только по официальным данным, здесь погибло 100 тысяч советских солдат и более 25 тысяч гитлеровцев. Но Туапсе так и остался непокоренным рубежом. Фашистские войска остановили в 23 километрах от города и не пустили дальше. Бои на туапсинском направлении считаются переломным моментом войны и сопоставимы по значимости со Сталинградской битвой.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Без имени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04193" y="409137"/>
            <a:ext cx="5406986" cy="32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9814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-2" y="3930106"/>
            <a:ext cx="9905999" cy="2552582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24000" contrast="9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" y="47484"/>
            <a:ext cx="9905999" cy="2955023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24000" contrast="9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4"/>
                <a:tile tx="0" ty="0" sx="100000" sy="100000" flip="none" algn="tl"/>
              </a:blip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23" t="4589" r="34681"/>
          <a:stretch/>
        </p:blipFill>
        <p:spPr>
          <a:xfrm>
            <a:off x="0" y="52342"/>
            <a:ext cx="2224586" cy="2975212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403" y="161526"/>
            <a:ext cx="55232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Екатерина Прокофьева  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Мельникова</a:t>
            </a:r>
            <a:endParaRPr lang="ru-RU" sz="20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Служила зенитно-артиллерийском  дивизионе. Битвы за город Туапсе вспоминала как страшный сон 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Горели небо и земля! Кругом крики и слезы… Самолеты , как стаи птиц в воздухе. Не думали, что выживем…»</a:t>
            </a:r>
          </a:p>
          <a:p>
            <a:pPr algn="just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После Туапсе, Екатерина освобождала Крым, Молдавию. Свой военный путь закончила 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Чехословакии, 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после вернулась домой. </a:t>
            </a:r>
          </a:p>
          <a:p>
            <a:endParaRPr lang="ru-RU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3930105"/>
            <a:ext cx="7325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Евдокия Николаевна </a:t>
            </a:r>
            <a:r>
              <a:rPr lang="ru-RU" sz="20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Завалий</a:t>
            </a:r>
            <a:endParaRPr lang="ru-RU" sz="20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Командир взвода морской пехоты, гвардии полковник.</a:t>
            </a:r>
          </a:p>
          <a:p>
            <a:pPr algn="just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Евдокию приняли за мужчину, когда отбирали мужчин на передовую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Спустя 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более полгода ее ранили, тогда и узнали ,что это женщина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Взвод </a:t>
            </a:r>
            <a:r>
              <a:rPr lang="ru-RU" sz="2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Завалий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наводил ужас на врагов. Ее прозвали «Фрау Черная Смерть»</a:t>
            </a:r>
          </a:p>
        </p:txBody>
      </p:sp>
      <p:pic>
        <p:nvPicPr>
          <p:cNvPr id="3074" name="Picture 2" descr="C:\Users\23-11\Desktop\Они освобождали мою Малую Родину\Туапсинский р-он\Екатерина Мельникова Туапсинский р-он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62" r="13012"/>
          <a:stretch/>
        </p:blipFill>
        <p:spPr bwMode="auto">
          <a:xfrm>
            <a:off x="7638660" y="586854"/>
            <a:ext cx="2240041" cy="21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23-11\Desktop\Они освобождали мою Малую Родину\Туапсинский р-он\Евдокия Завалий Туапсинский р-он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37" r="20420"/>
          <a:stretch/>
        </p:blipFill>
        <p:spPr bwMode="auto">
          <a:xfrm>
            <a:off x="7325515" y="3989148"/>
            <a:ext cx="2553186" cy="241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2755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ÐÐ°ÑÑÐ¸Ð½ÐºÐ¸ Ð¿Ð¾ Ð·Ð°Ð¿ÑÐ¾ÑÑ ÐºÐ°ÑÑÐ° ÑÑÐ¿ÐµÐ½ÑÐºÐ¾Ð³Ð¾ ÑÐ°Ð¹Ð¾Ð½Ð°"/>
          <p:cNvSpPr>
            <a:spLocks noChangeAspect="1" noChangeArrowheads="1"/>
          </p:cNvSpPr>
          <p:nvPr/>
        </p:nvSpPr>
        <p:spPr bwMode="auto">
          <a:xfrm>
            <a:off x="126405" y="-144463"/>
            <a:ext cx="24765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39236" y="-40943"/>
            <a:ext cx="6466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0070C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+mj-lt"/>
              </a:rPr>
              <a:t>Успенский район</a:t>
            </a:r>
            <a:endParaRPr lang="ru-RU" sz="4400" b="1" dirty="0">
              <a:ln>
                <a:solidFill>
                  <a:srgbClr val="0070C0"/>
                </a:solidFill>
              </a:ln>
              <a:blipFill>
                <a:blip r:embed="rId2"/>
                <a:stretch>
                  <a:fillRect/>
                </a:stretch>
              </a:blip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2462" y="586853"/>
            <a:ext cx="66235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 был оккупирован с 6.08.1942 по 22.01.1943</a:t>
            </a:r>
          </a:p>
        </p:txBody>
      </p:sp>
      <p:pic>
        <p:nvPicPr>
          <p:cNvPr id="5" name="Рисунок 4" descr="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-1"/>
            <a:ext cx="3107253" cy="3763109"/>
          </a:xfrm>
          <a:prstGeom prst="rect">
            <a:avLst/>
          </a:prstGeom>
        </p:spPr>
      </p:pic>
      <p:pic>
        <p:nvPicPr>
          <p:cNvPr id="3073" name="Picture 1" descr="C:\Users\Люся\Desktop\Они освобождали мою Малую Родину\Успенский р-он\Ветераны, участвовавшие в освобождении Успенского района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92768"/>
            <a:ext cx="4750816" cy="316523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953000" y="6150114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Ветераны, участвовавшие в освобождении Успенского района.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19047" y="954991"/>
            <a:ext cx="69869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В освобождении сел Успенского района участвовали войска 9-й армии – 11-й Гвардейский стрелковый корпус под командованием генерал-майора Ивана Хижняка и войска 37-й армии – 389-я стрелковая дивизия под командованием полковника Леонида Колобова. Эта дивизия принимала участие в освобождении от захватчиков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Чечено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Ингушетии, Северной Осетии, Кабардино-Балкарии, Ставропольского и Краснодарского краев. Громила врага при прорыве «Голубой линии», освобождала Тамань.</a:t>
            </a:r>
          </a:p>
        </p:txBody>
      </p:sp>
    </p:spTree>
    <p:extLst>
      <p:ext uri="{BB962C8B-B14F-4D97-AF65-F5344CB8AC3E}">
        <p14:creationId xmlns:p14="http://schemas.microsoft.com/office/powerpoint/2010/main" xmlns="" val="284990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-2" y="2893325"/>
            <a:ext cx="9905999" cy="3918888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24000" contrast="9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1" y="-5255"/>
            <a:ext cx="9905999" cy="2803046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24000" contrast="9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4"/>
                <a:tile tx="0" ty="0" sx="100000" sy="100000" flip="none" algn="tl"/>
              </a:blip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1" t="21343" r="74874" b="33346"/>
          <a:stretch/>
        </p:blipFill>
        <p:spPr>
          <a:xfrm>
            <a:off x="0" y="0"/>
            <a:ext cx="1310185" cy="1799304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41" t="23143" r="3854" b="32146"/>
          <a:stretch/>
        </p:blipFill>
        <p:spPr>
          <a:xfrm>
            <a:off x="979150" y="310408"/>
            <a:ext cx="1402545" cy="1799304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8042" y="176979"/>
            <a:ext cx="68079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Ястребовский</a:t>
            </a:r>
            <a:r>
              <a:rPr lang="ru-RU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П.А., штурман</a:t>
            </a:r>
            <a:endParaRPr lang="ru-RU" sz="20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Мальцев М.Г., стрелок</a:t>
            </a:r>
            <a:endParaRPr lang="ru-RU" sz="20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Лепешинский П.А., командир</a:t>
            </a:r>
            <a:endParaRPr lang="ru-RU" sz="20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9 января 1943 года самолет-разведчик  отправился в свой последний рейс. Обнаружив скопление цистерн на станции Армавир-1, сбросил бомбу. Возвращаясь домой, самолет окружили немецкие истребители. Вдруг самолет резко полетел ввысь и с огромной скоростью упал на землю…</a:t>
            </a:r>
          </a:p>
          <a:p>
            <a:pPr algn="ctr"/>
            <a:r>
              <a:rPr lang="ru-RU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3734643"/>
            <a:ext cx="67876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Илья Тарасов</a:t>
            </a:r>
          </a:p>
          <a:p>
            <a:pPr algn="just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Илью в первые дни войны призвали на фронт, попал в плен, был ранен, снова воевал. Попал в 389-ю стрелковую дивизию, освобождавшая Кубань. По приказу был отправлен домой к родным. Илья очень сильно обморозил ноги, после медсанбата вернулся на фронт. Погиб под городом </a:t>
            </a:r>
            <a:r>
              <a:rPr lang="ru-RU" sz="2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Бучаг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30" t="24643" r="38864" b="30946"/>
          <a:stretch/>
        </p:blipFill>
        <p:spPr>
          <a:xfrm>
            <a:off x="1879115" y="899652"/>
            <a:ext cx="1355404" cy="1799304"/>
          </a:xfrm>
          <a:prstGeom prst="ellipse">
            <a:avLst/>
          </a:prstGeom>
        </p:spPr>
      </p:pic>
      <p:pic>
        <p:nvPicPr>
          <p:cNvPr id="2050" name="Picture 2" descr="C:\Users\23-11\Desktop\Они освобождали мою Малую Родину\Успенский р-он\Богатырь с хутора Западного Илья Тарасов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56" r="26894"/>
          <a:stretch/>
        </p:blipFill>
        <p:spPr bwMode="auto">
          <a:xfrm>
            <a:off x="7010400" y="2947244"/>
            <a:ext cx="2691348" cy="391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328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5475"/>
            <a:ext cx="74295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Ушла война. Осталась память.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 опаленные сердца.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 похоронок злая наледь,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 чьи–то дети без отца…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 мать – старушка ждать устала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пропавших без вести сынов…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 скорбь морщины протоптала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 лицах поседевших вдов…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672863"/>
            <a:ext cx="7429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Ушли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сраженья, канув в Лету.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Потерь не знавшим не понять,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Что кто–то письма шлет по свету,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Родных, надеясь отыскать.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 в безысходном горе где– то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Заплачет траурная медь.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 заберет в себя планета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От старых ран принявших смерть.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 где-то там, за перелеском,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Свой долг исполнивший уже,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Заснул солдат под обелиском 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своем последнем блиндаже. </a:t>
            </a: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s://dhsh-ilski.krd.muzkult.ru/img/upload/2948/image_image_38170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3108" y="806548"/>
            <a:ext cx="6142892" cy="4914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4484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4801" y="791653"/>
            <a:ext cx="91440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СПИСОК ИСТОЧНИКОВ И ЛИТЕРАТУРЫ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rgbClr val="1A09B7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Беляев А.М., Бондарь И.Ю. Кубань в годы Великой Отечественной войны. 1941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1945: рассекреченные документы. 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rgbClr val="1A09B7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Великая Отечественная война 1941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1945: Энциклопедия. М.: </a:t>
            </a:r>
            <a:r>
              <a:rPr kumimoji="0" lang="ru-RU" sz="1900" b="0" i="0" u="none" strike="noStrike" cap="none" normalizeH="0" baseline="0" dirty="0" err="1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Сов.энциклопедия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1985. 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rgbClr val="1A09B7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err="1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Жерноклеев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И.В. По горным тропам Кубани. Краснодар: краевое газетно-книжное издательство, 1967. 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rgbClr val="1A09B7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1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Газетные </a:t>
            </a:r>
            <a:r>
              <a:rPr kumimoji="0" lang="ru-RU" sz="1900" b="0" i="1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статьи</a:t>
            </a:r>
            <a:r>
              <a:rPr kumimoji="0" lang="ru-RU" sz="1900" b="0" i="1" u="none" strike="noStrike" cap="none" normalizeH="0" baseline="0" dirty="0" smtClean="0">
                <a:ln>
                  <a:noFill/>
                </a:ln>
                <a:solidFill>
                  <a:srgbClr val="1A09B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Газета Кубанские новости от </a:t>
            </a:r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14.03.2018</a:t>
            </a:r>
            <a:endParaRPr lang="ru-RU" sz="1900" dirty="0" smtClean="0">
              <a:solidFill>
                <a:srgbClr val="1A09B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Газета </a:t>
            </a:r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Кубанские новости от </a:t>
            </a:r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07.03.2018</a:t>
            </a:r>
            <a:endParaRPr lang="ru-RU" sz="1900" dirty="0" smtClean="0">
              <a:solidFill>
                <a:srgbClr val="1A09B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Газета Кубанские новости от </a:t>
            </a:r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21.03.2018</a:t>
            </a:r>
            <a:endParaRPr lang="ru-RU" sz="1900" dirty="0" smtClean="0">
              <a:solidFill>
                <a:srgbClr val="1A09B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Газета Кубанские новости от </a:t>
            </a:r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14.03.2018</a:t>
            </a:r>
            <a:endParaRPr lang="ru-RU" sz="1900" dirty="0" smtClean="0">
              <a:solidFill>
                <a:srgbClr val="1A09B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Газета Кубанские новости от </a:t>
            </a:r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28.02.2018</a:t>
            </a:r>
            <a:endParaRPr lang="ru-RU" sz="1900" dirty="0" smtClean="0">
              <a:solidFill>
                <a:srgbClr val="1A09B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Газета Кубанские новости от </a:t>
            </a:r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14.02.2018</a:t>
            </a:r>
            <a:endParaRPr lang="ru-RU" sz="1900" dirty="0" smtClean="0">
              <a:solidFill>
                <a:srgbClr val="1A09B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Газета Кубанские новости от </a:t>
            </a:r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07.02.2018</a:t>
            </a:r>
            <a:endParaRPr lang="ru-RU" sz="1900" dirty="0" smtClean="0">
              <a:solidFill>
                <a:srgbClr val="1A09B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Газета Кубанские новости от </a:t>
            </a:r>
            <a:r>
              <a:rPr lang="ru-RU" sz="1900" dirty="0" smtClean="0">
                <a:solidFill>
                  <a:srgbClr val="1A09B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31.01.2018</a:t>
            </a:r>
            <a:endParaRPr lang="ru-RU" sz="1900" dirty="0" smtClean="0">
              <a:solidFill>
                <a:srgbClr val="1A09B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³ÐµÐ¾ÑÐ³ÑÐµÐ²ÑÐºÐ°Ñ Ð»ÐµÐ½Ñ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68462"/>
            <a:ext cx="9906000" cy="12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246184"/>
            <a:ext cx="9906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этом году Краснодарский край отмечает 75-летие со дня освобождения края от фашистов. К этой дате был приурочен цикл статей «Как освобождали</a:t>
            </a:r>
            <a:r>
              <a:rPr kumimoji="0" lang="ru-RU" sz="2400" b="0" i="1" u="none" strike="noStrike" cap="none" normalizeH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Кубань»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газете «Кубанские новости», где описывалось героическая оборона жителей каждого района.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Это были обычные люди, которые боролись за свободу своей Родины. Они осознавали весь риск, но не боялись смерти. На фронт уходили все, а кого не брали, уходили в партизанские отряды. Каждый хотел помочь освободить от врагов родную землю.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Прочитав эти статьи, я захотела рассказать одноклассникам об этих замечательных людях.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://cdn01.ru/files/users/images/ca/3e/ca3e047ac0013fa2533a0c3e816fbfa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745" y="4026877"/>
            <a:ext cx="1962150" cy="14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4484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5170"/>
            <a:ext cx="99060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Во второй половине августа фашисты смогли оккупировать почти весь край, за исключением Адлерского, </a:t>
            </a:r>
            <a:r>
              <a:rPr lang="ru-RU" sz="2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Геленджикского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Шапсугского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(с 24 мая 1945 г. - Лазаревского) районов, городов Сочи, Геленджик, Туапсе.</a:t>
            </a:r>
          </a:p>
          <a:p>
            <a:pPr indent="269875" algn="just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оккупированной территории активизировалось антифашистское подполье. В целом в подпольном движении на оккупированной территории Краснодарского края можно выделить три блока.</a:t>
            </a:r>
          </a:p>
          <a:p>
            <a:pPr indent="269875" algn="just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- это организованное подполье из числа работников </a:t>
            </a:r>
            <a:r>
              <a:rPr lang="ru-RU" sz="2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совпартактива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органов НКВД, специально оставленных в тылу врага. Эта подпольная сеть понесла большие потери в первые же недели оккупации. </a:t>
            </a:r>
          </a:p>
          <a:p>
            <a:pPr indent="269875" algn="just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Вторым блоком являлось партизанское подполье, к созданию которого партизанские штабы и отряды приступили, начиная с октября - ноября 1942 года. Такие подпольные группы, возникшие во многих населенных пунктах края выполняли задачи содействия партизанам в сборе разведданных, распространении листовок, снабжении отрядов медикаментами и продовольствием, но в ряде случаев переходили также и к самостоятельным действиям против врага. </a:t>
            </a:r>
          </a:p>
          <a:p>
            <a:pPr indent="269875" algn="just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Третий блок в антифашистском движении на оккупированной территории составило - стихийное подполье, сложившееся на основе деятельности патриотических групп населения. </a:t>
            </a:r>
          </a:p>
        </p:txBody>
      </p:sp>
      <p:pic>
        <p:nvPicPr>
          <p:cNvPr id="11" name="Рисунок 10" descr="gvardeyskaya-lent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723" y="6163702"/>
            <a:ext cx="10187354" cy="69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746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39236" y="-40943"/>
            <a:ext cx="6466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0070C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+mj-lt"/>
              </a:rPr>
              <a:t>Апшеронский район</a:t>
            </a:r>
            <a:endParaRPr lang="ru-RU" sz="4400" b="1" dirty="0">
              <a:ln>
                <a:solidFill>
                  <a:srgbClr val="0070C0"/>
                </a:solidFill>
              </a:ln>
              <a:blipFill>
                <a:blip r:embed="rId2"/>
                <a:stretch>
                  <a:fillRect/>
                </a:stretch>
              </a:blip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4154" y="586853"/>
            <a:ext cx="62249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 был оккупирован с 12.08.1942 по 27.01.1943</a:t>
            </a:r>
            <a:endParaRPr lang="ru-RU" sz="21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575538" cy="40631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78470" y="978767"/>
            <a:ext cx="63275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В Апшеронском районе в период боевых действий с августа 1942-го по январь 1943 года действовало пять партизанских отрядов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Нефтегорского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куста под командованием В. Хомякова. На лицевом счету 5 партизанских отрядов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Нефтегорского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куста численностью 515 партизан значатся убитыми 1207 фашистских солдат, 93 офицера, 1 генерал и свыше 300 раненых солдат и офицеров. Отряды потеряли убитыми и пропавшими без вести 101 человек. </a:t>
            </a:r>
          </a:p>
          <a:p>
            <a:pPr indent="360363"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Родина высоко оценила боевые заслуги партизан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Нефтегорского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куста. В годы войны орденами и медалями СССР было награждено 112 человек. </a:t>
            </a:r>
          </a:p>
          <a:p>
            <a:pPr algn="just"/>
            <a:endParaRPr lang="ru-RU" sz="2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Люся\Desktop\партизаны\на могиле погиб парт 194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" y="3974123"/>
            <a:ext cx="3776027" cy="288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57930" y="5342766"/>
            <a:ext cx="466441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могиле погибших партизан 1942г.</a:t>
            </a:r>
          </a:p>
        </p:txBody>
      </p:sp>
    </p:spTree>
    <p:extLst>
      <p:ext uri="{BB962C8B-B14F-4D97-AF65-F5344CB8AC3E}">
        <p14:creationId xmlns:p14="http://schemas.microsoft.com/office/powerpoint/2010/main" xmlns="" val="1704695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0" y="0"/>
            <a:ext cx="3868615" cy="6794829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24000" contrast="9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4"/>
                <a:tile tx="0" ty="0" sx="100000" sy="100000" flip="none" algn="tl"/>
              </a:blip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45" y="342727"/>
            <a:ext cx="1864785" cy="2057747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45" y="4458221"/>
            <a:ext cx="1966277" cy="2057747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44" y="2400472"/>
            <a:ext cx="1966278" cy="2057748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8615" y="0"/>
            <a:ext cx="603738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5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 1942 года экипаж бомбардировщика Пе-2 в составе пилота, старшего лейтенанта Галкина Александра Федоровича, штурмана, старшего лейтенанта Джабадари Георгия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Ревазовича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стрелка-радиста, старшины Бондаренко Николая Николаевича, при выполнении боевого задания был сбит зенитной артиллерией противника в районе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ст.Хадыженской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Вследствие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прямого попадания снаряда, самолет загорелся и врезался в землю. Галкин и Джабадари погибли. Бондаренко удалось выпрыгнуть с парашютом и добраться до расположения наших войск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В 1985 году в нашей средней школе №7  была организована группа «Поиск», которая занялась поиском места гибели экипажа.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3123" y="2840942"/>
            <a:ext cx="17099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Бондаренко </a:t>
            </a: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Николаевич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47614" y="675611"/>
            <a:ext cx="20499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Галкин </a:t>
            </a: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Федорович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41399" y="4923623"/>
            <a:ext cx="18623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Джабадари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Георгий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Ревазович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пам знак на месте гибели галкина и джаб"/>
          <p:cNvPicPr>
            <a:picLocks noChangeAspect="1" noChangeArrowheads="1"/>
          </p:cNvPicPr>
          <p:nvPr/>
        </p:nvPicPr>
        <p:blipFill>
          <a:blip r:embed="rId8" cstate="print"/>
          <a:srcRect r="25896"/>
          <a:stretch>
            <a:fillRect/>
          </a:stretch>
        </p:blipFill>
        <p:spPr bwMode="auto">
          <a:xfrm>
            <a:off x="8239736" y="4232626"/>
            <a:ext cx="1478695" cy="266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01"/>
          <p:cNvPicPr>
            <a:picLocks noChangeAspect="1" noChangeArrowheads="1"/>
          </p:cNvPicPr>
          <p:nvPr/>
        </p:nvPicPr>
        <p:blipFill>
          <a:blip r:embed="rId9" cstate="print"/>
          <a:srcRect l="19850" t="24684" r="17228" b="24392"/>
          <a:stretch>
            <a:fillRect/>
          </a:stretch>
        </p:blipFill>
        <p:spPr bwMode="auto">
          <a:xfrm>
            <a:off x="4712676" y="4595445"/>
            <a:ext cx="2912838" cy="2063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27212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8892" y="0"/>
            <a:ext cx="528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0070C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+mj-lt"/>
              </a:rPr>
              <a:t>Лабинский район</a:t>
            </a:r>
            <a:endParaRPr lang="ru-RU" sz="4400" b="1" dirty="0">
              <a:ln>
                <a:solidFill>
                  <a:srgbClr val="0070C0"/>
                </a:solidFill>
              </a:ln>
              <a:blipFill>
                <a:blip r:embed="rId2"/>
                <a:stretch>
                  <a:fillRect/>
                </a:stretch>
              </a:blipFill>
              <a:latin typeface="+mj-lt"/>
            </a:endParaRPr>
          </a:p>
        </p:txBody>
      </p:sp>
      <p:sp>
        <p:nvSpPr>
          <p:cNvPr id="3" name="AutoShape 2" descr="ÐÐ°ÑÑÐ¸Ð½ÐºÐ¸ Ð¿Ð¾ Ð·Ð°Ð¿ÑÐ¾ÑÑ ÐºÐ°ÑÑÐ° Ð»Ð°Ð±Ð¸Ð½ÑÐºÐ¾Ð³Ð¾ ÑÐ°Ð¹Ð¾Ð½Ð°"/>
          <p:cNvSpPr>
            <a:spLocks noChangeAspect="1" noChangeArrowheads="1"/>
          </p:cNvSpPr>
          <p:nvPr/>
        </p:nvSpPr>
        <p:spPr bwMode="auto">
          <a:xfrm>
            <a:off x="126405" y="-144463"/>
            <a:ext cx="3939960" cy="484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ºÐ°ÑÑÐ° Ð»Ð°Ð±Ð¸Ð½ÑÐºÐ¾Ð³Ð¾ ÑÐ°Ð¹Ð¾Ð½Ð°"/>
          <p:cNvSpPr>
            <a:spLocks noChangeAspect="1" noChangeArrowheads="1"/>
          </p:cNvSpPr>
          <p:nvPr/>
        </p:nvSpPr>
        <p:spPr bwMode="auto">
          <a:xfrm>
            <a:off x="126405" y="-144463"/>
            <a:ext cx="24765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75538" y="660516"/>
            <a:ext cx="63304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 был оккупирован с 07.08.1942 по 25.02.1943</a:t>
            </a:r>
          </a:p>
        </p:txBody>
      </p:sp>
      <p:pic>
        <p:nvPicPr>
          <p:cNvPr id="2050" name="Picture 2" descr="C:\Users\Люся\Desktop\Они освобождали мою Малую Родину\Лабинский р-он\В Лабинске свято чтят память о рожденной здесь весной 1942-го года легандарной стрелковой дивизии. Героической истории этого воинского соединения посвящена мемориальная дос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895" y="2808993"/>
            <a:ext cx="4490305" cy="2991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5796171"/>
            <a:ext cx="99060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Лабинске свято чтят память о рожденной здесь весной 1942-го года легендарной стрелковой дивизии. Героической истории этого воинского соединения посвящена мемориальная доска</a:t>
            </a:r>
          </a:p>
        </p:txBody>
      </p:sp>
      <p:pic>
        <p:nvPicPr>
          <p:cNvPr id="13314" name="Picture 2" descr="http://www.minzdravkk.ru/pages/u4zdrav/ouimuz/labinsky/labinski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-1"/>
            <a:ext cx="2497015" cy="379980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332892" y="1134689"/>
            <a:ext cx="75731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	На территории современного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Лабинского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района летом 1942 года  были организованы два крупных партизанских соединения - 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Лабинрский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 Успенский партизанский отряды. На оккупированной территории развернулась мощная сеть антифашистского подполья. 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5684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0" y="3470031"/>
            <a:ext cx="9906000" cy="3324798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24000" contrast="9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687901"/>
            <a:ext cx="74558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Разведчица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Лабинского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партизанского отряда.</a:t>
            </a:r>
          </a:p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Много раз она выполняла самые сложные задания. На одном из таких поручений ее схватили. Задень до ее смерти она написала: </a:t>
            </a:r>
          </a:p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Дорогая мама, не плачь родная. Я погибну, но правда восторжествует. Всех нас не перебьют, нас миллионы. Все равно за пролитую кровь нашу отомстят мерзавцам. А от меня ничего не добьются, предателем я никогда не стану. Прощай мама. Твоя Аня. 4 января 1943 года»   </a:t>
            </a:r>
          </a:p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5 января, после страшных пыток, не добившись ничего, Анну убили… </a:t>
            </a:r>
          </a:p>
        </p:txBody>
      </p:sp>
      <p:pic>
        <p:nvPicPr>
          <p:cNvPr id="1026" name="Picture 2" descr="C:\Users\Люся\Desktop\Они освобождали мою Малую Родину\Лабинский р-он\Анна Свашенко - разведчица Лабинского партизанского отряда из станицы Владимирской. Лабинский р-он.jpg"/>
          <p:cNvPicPr>
            <a:picLocks noChangeAspect="1" noChangeArrowheads="1"/>
          </p:cNvPicPr>
          <p:nvPr/>
        </p:nvPicPr>
        <p:blipFill>
          <a:blip r:embed="rId5" cstate="print"/>
          <a:srcRect l="23202" r="24298"/>
          <a:stretch>
            <a:fillRect/>
          </a:stretch>
        </p:blipFill>
        <p:spPr bwMode="auto">
          <a:xfrm>
            <a:off x="7443228" y="3547428"/>
            <a:ext cx="2322095" cy="2947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Люся\Desktop\Они освобождали мою Малую Родину\Лабинский р-он\Большинство партизанских отрядов Кубани было сосредоточено на юге края, в предгорной и горно-лесистой полосе Лабинский р-о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207759" cy="3470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169877" y="660992"/>
            <a:ext cx="47361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Большинство партизанских отрядов Кубани было сосредоточено на юге края, в предгорной и горно-лесистой полосе.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94841" y="6457890"/>
            <a:ext cx="1963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Анна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Свашенко</a:t>
            </a: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06233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39236" y="-40943"/>
            <a:ext cx="6466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n>
                  <a:solidFill>
                    <a:srgbClr val="0070C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+mj-lt"/>
              </a:rPr>
              <a:t>Курганинский</a:t>
            </a:r>
            <a:r>
              <a:rPr lang="ru-RU" sz="4400" b="1" dirty="0" smtClean="0">
                <a:ln>
                  <a:solidFill>
                    <a:srgbClr val="0070C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+mj-lt"/>
              </a:rPr>
              <a:t> район</a:t>
            </a:r>
            <a:endParaRPr lang="ru-RU" sz="4400" b="1" dirty="0">
              <a:ln>
                <a:solidFill>
                  <a:srgbClr val="0070C0"/>
                </a:solidFill>
              </a:ln>
              <a:blipFill>
                <a:blip r:embed="rId2"/>
                <a:stretch>
                  <a:fillRect/>
                </a:stretch>
              </a:blip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4154" y="586853"/>
            <a:ext cx="62718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 был оккупирован с 6.08.1942 по 27.01.1943</a:t>
            </a:r>
          </a:p>
        </p:txBody>
      </p:sp>
      <p:pic>
        <p:nvPicPr>
          <p:cNvPr id="7" name="Рисунок 6" descr="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79632" cy="3088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4462" y="1040905"/>
            <a:ext cx="58615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	Полгода длилась оккупация района. Его территория для фашистов стала важным стратегическим направлением. Именно через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Курганинский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район враг прорывался к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майкопскому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нефтехранилищу.  Впервые захватчики заявили о себе 1 августа 1942 г.  В тот день, во время авиационного налета на железнодорожную станцию, где стояли вагоны с эвакуированными мирными жителями и раненными советскими бойцами, были убиты сотни людей. 6иавгуста враг занял станицу и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сосодние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населенные пункты, но 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курганинцы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не сломались, многие ушли в партизанский отряд «Кубанец» и боролись с оккупантами.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Люся\Desktop\Они освобождали мою Малую Родину\Курганинский р-он\Герой Советского Союза Владимир Серов (справа) совершил почти 300 боевых вылетов и лично сбил почти 50 фашистских самолетов Курганинский р-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3118891"/>
            <a:ext cx="3669323" cy="244468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5534561"/>
            <a:ext cx="4953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Герой Советского Союза Владимир Серов (справа) совершил почти 300 боевых вылетов и лично сбил почти 50 фашистских самолетов</a:t>
            </a:r>
          </a:p>
        </p:txBody>
      </p:sp>
    </p:spTree>
    <p:extLst>
      <p:ext uri="{BB962C8B-B14F-4D97-AF65-F5344CB8AC3E}">
        <p14:creationId xmlns:p14="http://schemas.microsoft.com/office/powerpoint/2010/main" xmlns="" val="11039554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-2" y="3505567"/>
            <a:ext cx="9905999" cy="3352434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24000" contrast="9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1" y="-5255"/>
            <a:ext cx="9905999" cy="3239774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-24000" contrast="9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4"/>
                <a:tile tx="0" ty="0" sx="100000" sy="100000" flip="none" algn="tl"/>
              </a:blip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55" t="2888" r="26921" b="4904"/>
          <a:stretch/>
        </p:blipFill>
        <p:spPr>
          <a:xfrm>
            <a:off x="188510" y="232013"/>
            <a:ext cx="2227143" cy="2893325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5652" y="232013"/>
            <a:ext cx="74903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Анастасия 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Ковалева,  медсестра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станице оставались  раненые солдаты. Сестричка Настенька вместе с врачом Антоном </a:t>
            </a:r>
            <a:r>
              <a:rPr lang="ru-RU" sz="2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Зароастровым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лечила и переправляла солдат в партизанские отряды, а фашистам сказала, что все они рядовые и больны тифом. Анастасия даже смогла выпросить бинты и другие медицинские материалы для госпиталя. Кто был здоров, переодевали в гражданскую одежду и переправляли в партизанские отряды. Им удалось спасти около 50 человек.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57" t="-3633" r="24456"/>
          <a:stretch/>
        </p:blipFill>
        <p:spPr>
          <a:xfrm>
            <a:off x="7108773" y="3575716"/>
            <a:ext cx="2526545" cy="3282285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50623"/>
            <a:ext cx="7163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Ломакин, народный </a:t>
            </a:r>
            <a:r>
              <a:rPr lang="ru-RU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мститель. 17 лет. </a:t>
            </a:r>
            <a:endParaRPr lang="ru-RU" sz="2000" b="1" i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не смог отправится на фронт, так как немцы уже заняли эту территорию. Вместе с другими  он принудительно был отправлен на строительство железной дороги через реку Лабу. Собрав небольшую группу мстителей, они помогали, лечили скрывали советских солдат. Крали у фашистов оружие. Но нашелся в их группе предатель, который выдал отряд полицаям. Ивана Ломакина, Сергея Казакова, Валентина Митяева после нескольких дней пыток на утро 26  января были расстреляны… </a:t>
            </a:r>
          </a:p>
        </p:txBody>
      </p:sp>
    </p:spTree>
    <p:extLst>
      <p:ext uri="{BB962C8B-B14F-4D97-AF65-F5344CB8AC3E}">
        <p14:creationId xmlns:p14="http://schemas.microsoft.com/office/powerpoint/2010/main" xmlns="" val="2485268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4875</TotalTime>
  <Words>1271</Words>
  <Application>Microsoft Office PowerPoint</Application>
  <PresentationFormat>Лист A4 (210x297 мм)</PresentationFormat>
  <Paragraphs>107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Сетка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Люся</cp:lastModifiedBy>
  <cp:revision>115</cp:revision>
  <dcterms:created xsi:type="dcterms:W3CDTF">2018-03-22T15:14:58Z</dcterms:created>
  <dcterms:modified xsi:type="dcterms:W3CDTF">2018-04-02T18:44:57Z</dcterms:modified>
</cp:coreProperties>
</file>