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75" r:id="rId4"/>
    <p:sldId id="259" r:id="rId5"/>
    <p:sldId id="270" r:id="rId6"/>
    <p:sldId id="260" r:id="rId7"/>
    <p:sldId id="261" r:id="rId8"/>
    <p:sldId id="271" r:id="rId9"/>
    <p:sldId id="272" r:id="rId10"/>
    <p:sldId id="268" r:id="rId11"/>
    <p:sldId id="267" r:id="rId12"/>
    <p:sldId id="273" r:id="rId13"/>
    <p:sldId id="263" r:id="rId14"/>
    <p:sldId id="262" r:id="rId15"/>
    <p:sldId id="276" r:id="rId16"/>
    <p:sldId id="277" r:id="rId17"/>
    <p:sldId id="264" r:id="rId18"/>
    <p:sldId id="278" r:id="rId19"/>
    <p:sldId id="274" r:id="rId20"/>
  </p:sldIdLst>
  <p:sldSz cx="9144000" cy="6858000" type="screen4x3"/>
  <p:notesSz cx="6858000" cy="9144000"/>
  <p:embeddedFontLst>
    <p:embeddedFont>
      <p:font typeface="Bookman Old Style" panose="02050604050505020204" pitchFamily="18" charset="0"/>
      <p:regular r:id="rId21"/>
      <p:bold r:id="rId22"/>
      <p:italic r:id="rId23"/>
      <p:boldItalic r:id="rId24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0FA46-0062-45C0-9F81-DF53530214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1686490"/>
      </p:ext>
    </p:extLst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3F2C7-0583-415C-BADF-8B4C682F6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077140"/>
      </p:ext>
    </p:extLst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3B12F-D22B-41C0-8E30-920BC9BD16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606903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73466-445E-4CE6-984C-780FB29CC8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5153724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DE5C3-D2F2-4259-95F5-DACB681A90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4252333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9B41AE-F403-437C-8D2F-0550E179D6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934692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1E41F-3003-430E-9A0E-F71C378C34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39010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432A1-C541-4B75-A007-55DFBE2AE2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14371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3EC1C-1080-4C42-9842-72E13F0067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356851"/>
      </p:ext>
    </p:extLst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567DD-38FA-4482-A512-AD1C8F5FD0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0469129"/>
      </p:ext>
    </p:extLst>
  </p:cSld>
  <p:clrMapOvr>
    <a:masterClrMapping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32329B-3D2F-461D-A532-45E70D22A8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2113870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37373"/>
            </a:gs>
            <a:gs pos="100000">
              <a:srgbClr val="F8F8F8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F4652F-02B9-416A-BE3A-8ED2D1293D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hyperlink" Target="test%205a.htm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187450" y="187325"/>
            <a:ext cx="7561263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317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hlink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 panose="02050604050505020204" pitchFamily="18" charset="0"/>
              </a:rPr>
              <a:t>МАЙКОПСКАЯ</a:t>
            </a:r>
          </a:p>
          <a:p>
            <a:pPr algn="ctr"/>
            <a:r>
              <a:rPr lang="ru-RU" sz="3600" b="1" kern="10">
                <a:ln w="317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hlink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Bookman Old Style" panose="02050604050505020204" pitchFamily="18" charset="0"/>
              </a:rPr>
              <a:t> КУЛЬТУРА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268538" y="4365625"/>
            <a:ext cx="427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>
                <a:solidFill>
                  <a:srgbClr val="006699"/>
                </a:solidFill>
                <a:latin typeface="Times New Roman" pitchFamily="18" charset="0"/>
              </a:rPr>
              <a:t>УЧЕБНЫЙ СЛАЙД-ФИЛЬМ 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68538" y="4724400"/>
            <a:ext cx="4238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008000"/>
                </a:solidFill>
                <a:latin typeface="Times New Roman" pitchFamily="18" charset="0"/>
              </a:rPr>
              <a:t>КУБАНОВЕДЕНИЕ</a:t>
            </a:r>
          </a:p>
        </p:txBody>
      </p:sp>
      <p:pic>
        <p:nvPicPr>
          <p:cNvPr id="2" name="Picture 7" descr="зол бычки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1871662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головка ль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08275"/>
            <a:ext cx="1435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серебр сосу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1989138"/>
            <a:ext cx="1585913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781300"/>
            <a:ext cx="146843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2" descr="подсолнух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849570" y="5732463"/>
            <a:ext cx="45161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МБОУСОШ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№7</a:t>
            </a:r>
          </a:p>
          <a:p>
            <a:pPr algn="ctr">
              <a:defRPr/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Апшеронский район, Краснодарский край </a:t>
            </a:r>
          </a:p>
        </p:txBody>
      </p:sp>
    </p:spTree>
  </p:cSld>
  <p:clrMapOvr>
    <a:masterClrMapping/>
  </p:clrMapOvr>
  <p:transition spd="med">
    <p:wedge/>
    <p:sndAc>
      <p:stSnd loop="1">
        <p:snd r:embed="rId2" name="0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1" grpId="0"/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серебр сосуд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0"/>
            <a:ext cx="536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260350"/>
            <a:ext cx="37084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Серебряный сосуд.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0" y="1641475"/>
            <a:ext cx="374332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Майкопский курган по своему богатству, по художественной и исторической ценности найденных вещей представляет выдающийся памятник на Северном Кавказе. В нем был погребен старейшина рода или племенной вождь, выполнявший одновременно и жреческие функции. Майкопский курган большинство исследователей относят к середине </a:t>
            </a:r>
            <a:r>
              <a:rPr lang="en-US" altLang="ru-RU" sz="2200">
                <a:latin typeface="Times New Roman" panose="02020603050405020304" pitchFamily="18" charset="0"/>
              </a:rPr>
              <a:t>III</a:t>
            </a:r>
            <a:r>
              <a:rPr lang="ru-RU" altLang="ru-RU" sz="2200">
                <a:latin typeface="Times New Roman" panose="02020603050405020304" pitchFamily="18" charset="0"/>
              </a:rPr>
              <a:t> тысячелетия до н.э.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165100"/>
            <a:ext cx="8999538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В 5 км к северу от станицы Новосвободной, по левому берегу реки Фарс, в урочище «Клады», расположена довольно большая курганная группа. Наибольшую известность приобрели два кургана с замечательными захоронениями в каменных дольменообразных гробницах, раскопанных Н.И.Веселовским в 1898 г.</a:t>
            </a:r>
            <a:r>
              <a:rPr lang="ru-RU" altLang="ru-RU"/>
              <a:t> </a:t>
            </a:r>
            <a:endParaRPr lang="ru-RU" altLang="ru-RU" sz="2200">
              <a:latin typeface="Times New Roman" panose="02020603050405020304" pitchFamily="18" charset="0"/>
            </a:endParaRPr>
          </a:p>
        </p:txBody>
      </p:sp>
      <p:pic>
        <p:nvPicPr>
          <p:cNvPr id="12291" name="Picture 3" descr="бусы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989138"/>
            <a:ext cx="6011863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011863" y="3213100"/>
            <a:ext cx="313213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Бусы дутые.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Курган №31 урочища «Клады» близ ст. Новосвободной, 1979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ожерель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1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779838" y="3068638"/>
            <a:ext cx="536416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Золотое ожерелье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 из погребения №1 кургана №2 близ ст. Новосвободной урочища «Клады»,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Адыгейский республиканский музей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5373688"/>
            <a:ext cx="44275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Головка льва.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Старомышастовский клад, 1898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427538" y="188913"/>
            <a:ext cx="47164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Нитка золотых колец.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Старомышастовский клад, 1898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pic>
        <p:nvPicPr>
          <p:cNvPr id="14340" name="Picture 4" descr="головка ль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71438"/>
            <a:ext cx="4597400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коле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12875"/>
            <a:ext cx="4441825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бы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3025"/>
            <a:ext cx="5562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979613" y="5813425"/>
            <a:ext cx="44275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Фигурка серебряного бычка.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Старомышастовский клад, 1898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7_8_2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61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9_11_20_2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052513"/>
            <a:ext cx="42291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95288" y="5876925"/>
            <a:ext cx="40322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b="1" i="1"/>
              <a:t>Топоры</a:t>
            </a:r>
            <a:r>
              <a:rPr lang="ru-RU" altLang="ru-RU" sz="2200" i="1">
                <a:latin typeface="Times New Roman" panose="02020603050405020304" pitchFamily="18" charset="0"/>
              </a:rPr>
              <a:t>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Адыгея, аул Тауйхабль</a:t>
            </a:r>
            <a:endParaRPr lang="ru-RU" altLang="ru-RU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787900" y="0"/>
            <a:ext cx="43561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b="1" i="1"/>
              <a:t>Ножи</a:t>
            </a:r>
            <a:r>
              <a:rPr lang="ru-RU" altLang="ru-RU" sz="2200">
                <a:latin typeface="Times New Roman" panose="02020603050405020304" pitchFamily="18" charset="0"/>
              </a:rPr>
              <a:t>   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</a:t>
            </a:r>
            <a:r>
              <a:rPr lang="ru-RU" altLang="ru-RU" i="1"/>
              <a:t>Адыгея, аул Уляп, 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курган 10, погребение 2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0_2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0686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6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741613"/>
            <a:ext cx="50038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5445125"/>
            <a:ext cx="4032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Долото и тесла</a:t>
            </a:r>
            <a:r>
              <a:rPr lang="ru-RU" altLang="ru-RU" sz="2200">
                <a:latin typeface="Times New Roman" panose="02020603050405020304" pitchFamily="18" charset="0"/>
              </a:rPr>
              <a:t>    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Адыгея, хутор Чернышев II, курган 1, погребение 1; аул Тауйхабль, поселение Чишхо</a:t>
            </a:r>
            <a:endParaRPr lang="ru-RU" altLang="ru-RU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4140200" y="1557338"/>
            <a:ext cx="5003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Сосуд</a:t>
            </a:r>
            <a:r>
              <a:rPr lang="ru-RU" altLang="ru-RU" sz="2200">
                <a:latin typeface="Times New Roman" panose="02020603050405020304" pitchFamily="18" charset="0"/>
              </a:rPr>
              <a:t>    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i="1"/>
              <a:t>станица Костромская, курган 1, погребение 1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увшин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71438"/>
            <a:ext cx="36703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539750" y="836613"/>
            <a:ext cx="46799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Серебряный сосуд.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Старомышастовский клад, 1898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0" y="4543425"/>
            <a:ext cx="9144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Возникновение, формирование и развитие этой культуры, в первую очередь, связаны с проникновением в Закубанские степи и предгорья отдельных групп населения из Передней Азии, которые и занесли сюда культурные и технологические достижения Ближнего Востока. В результате сложных культурных взаимодействий сложилась оригинальная культура, представляющая собой один из ярчайших феноменов бронзового века Европы и всего Евразийского пограничья.</a:t>
            </a:r>
            <a:r>
              <a:rPr lang="ru-RU" altLang="ru-RU"/>
              <a:t> 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0"/>
            <a:ext cx="82089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008000"/>
                </a:solidFill>
                <a:latin typeface="Times New Roman" pitchFamily="18" charset="0"/>
              </a:rPr>
              <a:t>КОНТРОЛЬНОЕ ТЕСТИРОВАНИЕ</a:t>
            </a:r>
          </a:p>
        </p:txBody>
      </p:sp>
      <p:pic>
        <p:nvPicPr>
          <p:cNvPr id="19459" name="Picture 3" descr="OPENBOOK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773238"/>
            <a:ext cx="54721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24075" y="4581525"/>
            <a:ext cx="46799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Нажми  на  книгу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981450" y="6400800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i="1">
                <a:solidFill>
                  <a:srgbClr val="006699"/>
                </a:solidFill>
                <a:latin typeface="Times New Roman" pitchFamily="18" charset="0"/>
              </a:rPr>
              <a:t>2006г.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692150"/>
            <a:ext cx="9144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>
                <a:solidFill>
                  <a:srgbClr val="008000"/>
                </a:solidFill>
                <a:latin typeface="Times New Roman" panose="02020603050405020304" pitchFamily="18" charset="0"/>
              </a:rPr>
              <a:t>В фильме использованы материалы книг: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>
                <a:solidFill>
                  <a:srgbClr val="008000"/>
                </a:solidFill>
                <a:latin typeface="Times New Roman" panose="02020603050405020304" pitchFamily="18" charset="0"/>
              </a:rPr>
              <a:t>«Древнее золото Кубани.»  проф. Анфимов Н.В. Краснодар, 1987г.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>
                <a:solidFill>
                  <a:srgbClr val="008000"/>
                </a:solidFill>
                <a:latin typeface="Times New Roman" panose="02020603050405020304" pitchFamily="18" charset="0"/>
              </a:rPr>
              <a:t>«Курганы рассказывают» проф. Анфимов Н.В. Краснодар, 1982 г.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>
                <a:solidFill>
                  <a:srgbClr val="008000"/>
                </a:solidFill>
                <a:latin typeface="Times New Roman" panose="02020603050405020304" pitchFamily="18" charset="0"/>
              </a:rPr>
              <a:t>«От Скифии до Индии» Бонгард-Левин Г.М., Грантовский Э.А. Москва, 1983г.</a:t>
            </a:r>
          </a:p>
          <a:p>
            <a:pPr eaLnBrk="1" hangingPunct="1">
              <a:buFontTx/>
              <a:buAutoNum type="arabicPeriod"/>
            </a:pPr>
            <a:r>
              <a:rPr lang="ru-RU" altLang="ru-RU" sz="2400">
                <a:solidFill>
                  <a:srgbClr val="008000"/>
                </a:solidFill>
                <a:latin typeface="Times New Roman" panose="02020603050405020304" pitchFamily="18" charset="0"/>
              </a:rPr>
              <a:t>«Художественная культура Кубани» Денисов Н.Г., Лях В.И. Краснодар, 2000г.</a:t>
            </a:r>
          </a:p>
          <a:p>
            <a:pPr eaLnBrk="1" hangingPunct="1"/>
            <a:endParaRPr lang="ru-RU" altLang="ru-RU" sz="240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292600"/>
            <a:ext cx="9144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ru-RU" altLang="ru-RU" sz="2200" b="1">
                <a:solidFill>
                  <a:srgbClr val="006699"/>
                </a:solidFill>
                <a:latin typeface="Times New Roman" panose="02020603050405020304" pitchFamily="18" charset="0"/>
              </a:rPr>
              <a:t>Авторы фильма: учитель кубановедения МБОУСОШ №7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200" b="1">
                <a:solidFill>
                  <a:srgbClr val="006699"/>
                </a:solidFill>
                <a:latin typeface="Times New Roman" panose="02020603050405020304" pitchFamily="18" charset="0"/>
              </a:rPr>
              <a:t>		      Полубабкина Л.И., действительный член АРО РГО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200" b="1">
                <a:solidFill>
                  <a:srgbClr val="006699"/>
                </a:solidFill>
                <a:latin typeface="Times New Roman" panose="02020603050405020304" pitchFamily="18" charset="0"/>
              </a:rPr>
              <a:t>		      учитель кубановедения МБОУСОШ №4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sz="2200" b="1">
                <a:solidFill>
                  <a:srgbClr val="006699"/>
                </a:solidFill>
                <a:latin typeface="Times New Roman" panose="02020603050405020304" pitchFamily="18" charset="0"/>
              </a:rPr>
              <a:t>		      Кушнарева Т.А. действительный член АРО РГО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8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64163" y="227013"/>
            <a:ext cx="3492500" cy="644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Северный Кавказ, отделенный от центров мировых цивилизаций крутыми отрогами Кавказских гор, просторами Каспийского и Черного морей и Великой степью, уже на раннем этапе человеческой истории стал одним из ярчайших очагов древней культуры.</a:t>
            </a:r>
          </a:p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 Благоприятные климатические условия, богатые природные ресурсы, плодороднейшие почвы создавали все предпосылки для прогрессивного развития первобытного хозяйства. </a:t>
            </a:r>
          </a:p>
        </p:txBody>
      </p:sp>
      <p:pic>
        <p:nvPicPr>
          <p:cNvPr id="3075" name="Picture 3" descr="кург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2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4284663" cy="675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95000"/>
              </a:lnSpc>
              <a:defRPr/>
            </a:pPr>
            <a:r>
              <a:rPr lang="ru-RU" sz="2200">
                <a:latin typeface="Times New Roman" pitchFamily="18" charset="0"/>
              </a:rPr>
              <a:t>      С IV тысячелетия до н.э., практически одновременно с Месопотамией и Северным Ираном, здесь начинается </a:t>
            </a:r>
            <a:r>
              <a:rPr lang="ru-RU" sz="2200" b="1">
                <a:latin typeface="Times New Roman" pitchFamily="18" charset="0"/>
              </a:rPr>
              <a:t>эпоха раннего металла</a:t>
            </a:r>
            <a:r>
              <a:rPr lang="ru-RU" sz="2200">
                <a:latin typeface="Times New Roman" pitchFamily="18" charset="0"/>
              </a:rPr>
              <a:t>. На значительной части Северного Кавказа, от Таманского полуострова на северо-западе до Дагестана на юго-востоке, распространяется </a:t>
            </a:r>
            <a:r>
              <a:rPr lang="ru-RU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майкопская культура раннебронзового века</a:t>
            </a:r>
            <a:r>
              <a:rPr lang="ru-RU">
                <a:latin typeface="Arial" charset="0"/>
              </a:rPr>
              <a:t> </a:t>
            </a:r>
          </a:p>
          <a:p>
            <a:pPr algn="just">
              <a:lnSpc>
                <a:spcPct val="95000"/>
              </a:lnSpc>
              <a:defRPr/>
            </a:pPr>
            <a:r>
              <a:rPr lang="ru-RU">
                <a:latin typeface="Arial" charset="0"/>
              </a:rPr>
              <a:t>    </a:t>
            </a:r>
            <a:r>
              <a:rPr lang="ru-RU" sz="2200">
                <a:latin typeface="Times New Roman" pitchFamily="18" charset="0"/>
              </a:rPr>
              <a:t>Майкопская культура получила свое название от знаменитого Майкопского кургана - памятника мирового значения. Курган был раскопан в </a:t>
            </a:r>
            <a:r>
              <a:rPr lang="ru-RU" sz="22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1897 г.</a:t>
            </a:r>
            <a:r>
              <a:rPr lang="ru-RU" sz="2200">
                <a:latin typeface="Times New Roman" pitchFamily="18" charset="0"/>
              </a:rPr>
              <a:t> известным русским археологом профессором  Н.И.Веселовским. Расположен он на восточной окраине Майкопа. Высота кургана достигала почти 11 м.</a:t>
            </a:r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4099" name="Picture 3" descr="1_2_5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700"/>
            <a:ext cx="47863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13_14_17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349500"/>
            <a:ext cx="4859337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97_201_202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478338"/>
            <a:ext cx="48593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В центре была расположена большая могильная яма, глубиной 14 м.  Яма имела прямоугольную форму с закругленными углами и со слегка вогнутыми продольными сторонами. Стенки могильной ямы в древности были обшиты деревом, совершенно сгнившим, потолок был бревенчатый в два наката и поддерживался столбами, стоявшими по углам. Дно было выложено речным булыжником. Могила делилась деревянными перегородками на три неравные части. Поперечной перегородкой она была разделена на южную и северную половины, а последняя в свою очередь делилась продольной перегородкой на восточную и западную. </a:t>
            </a:r>
          </a:p>
          <a:p>
            <a:pPr algn="just" eaLnBrk="1" hangingPunct="1"/>
            <a:r>
              <a:rPr lang="ru-RU" altLang="ru-RU" sz="2200">
                <a:latin typeface="Times New Roman" panose="02020603050405020304" pitchFamily="18" charset="0"/>
              </a:rPr>
              <a:t>    Вождь был положен в южную, большую половину. В двух других, меньших камерах помещались женские захоронения.     </a:t>
            </a:r>
          </a:p>
        </p:txBody>
      </p:sp>
      <p:pic>
        <p:nvPicPr>
          <p:cNvPr id="5123" name="Picture 3" descr="бляш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6013"/>
            <a:ext cx="91440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Вождь был усыпан золотыми штампованными бляшками с изображением зверей, колец. Здесь было 68 пластинок в виде фигурок львов, 19 пластинок с маленькими изображениями бычков и 40 колец. Была найдена масса золотых и серебряных бус различной величины и формы, а также много сердоликовых и бирюзовых бус. </a:t>
            </a:r>
          </a:p>
        </p:txBody>
      </p:sp>
      <p:pic>
        <p:nvPicPr>
          <p:cNvPr id="6147" name="Picture 3" descr="бус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50800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716463" y="3644900"/>
            <a:ext cx="44275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Бусы золотые, серебряные, сердоликовые и бирюзовые.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иаде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2088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95288" y="3716338"/>
            <a:ext cx="36353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Диадема.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pic>
        <p:nvPicPr>
          <p:cNvPr id="7172" name="Picture 4" descr="кольц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748088"/>
            <a:ext cx="4859337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-323850" y="5768975"/>
            <a:ext cx="471646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Штампованные нашивные кольца.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зол бычки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17825"/>
            <a:ext cx="4427537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зол быч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3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859338" y="981075"/>
            <a:ext cx="4284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Золотые фигурки бычков.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68313" y="5589588"/>
            <a:ext cx="4859337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Нашивная штампованная бляшка.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pic>
        <p:nvPicPr>
          <p:cNvPr id="9219" name="Picture 3" descr="кувши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052513"/>
            <a:ext cx="3082925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435600" y="0"/>
            <a:ext cx="3563938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Золотой кувшин.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  <p:pic>
        <p:nvPicPr>
          <p:cNvPr id="9221" name="Picture 5" descr="бляш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773238"/>
            <a:ext cx="56515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еребр сосу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651500" y="2852738"/>
            <a:ext cx="34925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ru-RU" altLang="ru-RU" sz="2200">
                <a:latin typeface="Times New Roman" panose="02020603050405020304" pitchFamily="18" charset="0"/>
              </a:rPr>
              <a:t>    </a:t>
            </a:r>
            <a:r>
              <a:rPr lang="ru-RU" altLang="ru-RU" sz="2200" i="1">
                <a:latin typeface="Times New Roman" panose="02020603050405020304" pitchFamily="18" charset="0"/>
              </a:rPr>
              <a:t>Серебряный сосуд.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Майкопский курган, 1897 г.</a:t>
            </a:r>
          </a:p>
          <a:p>
            <a:pPr algn="ctr" eaLnBrk="1" hangingPunct="1">
              <a:lnSpc>
                <a:spcPct val="95000"/>
              </a:lnSpc>
            </a:pPr>
            <a:r>
              <a:rPr lang="ru-RU" altLang="ru-RU" sz="2200" i="1">
                <a:latin typeface="Times New Roman" panose="02020603050405020304" pitchFamily="18" charset="0"/>
              </a:rPr>
              <a:t>Эрмитаж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792</Words>
  <Application>Microsoft Office PowerPoint</Application>
  <PresentationFormat>Экран (4:3)</PresentationFormat>
  <Paragraphs>79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Bookman Old Style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Школа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Пользователь Windows</cp:lastModifiedBy>
  <cp:revision>50</cp:revision>
  <dcterms:created xsi:type="dcterms:W3CDTF">2002-01-01T03:07:38Z</dcterms:created>
  <dcterms:modified xsi:type="dcterms:W3CDTF">2021-09-06T19:40:51Z</dcterms:modified>
</cp:coreProperties>
</file>